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0" r:id="rId2"/>
  </p:sldMasterIdLst>
  <p:notesMasterIdLst>
    <p:notesMasterId r:id="rId10"/>
  </p:notesMasterIdLst>
  <p:handoutMasterIdLst>
    <p:handoutMasterId r:id="rId11"/>
  </p:handoutMasterIdLst>
  <p:sldIdLst>
    <p:sldId id="413" r:id="rId3"/>
    <p:sldId id="1223" r:id="rId4"/>
    <p:sldId id="1225" r:id="rId5"/>
    <p:sldId id="1229" r:id="rId6"/>
    <p:sldId id="1230" r:id="rId7"/>
    <p:sldId id="1228" r:id="rId8"/>
    <p:sldId id="122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3"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maresh Gupta [MaGE]" initials="KG[" lastIdx="1" clrIdx="0">
    <p:extLst>
      <p:ext uri="{19B8F6BF-5375-455C-9EA6-DF929625EA0E}">
        <p15:presenceInfo xmlns:p15="http://schemas.microsoft.com/office/powerpoint/2012/main" userId="S-1-5-21-4019297461-3944049999-892126288-361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26" autoAdjust="0"/>
    <p:restoredTop sz="94353" autoAdjust="0"/>
  </p:normalViewPr>
  <p:slideViewPr>
    <p:cSldViewPr snapToGrid="0">
      <p:cViewPr varScale="1">
        <p:scale>
          <a:sx n="72" d="100"/>
          <a:sy n="72" d="100"/>
        </p:scale>
        <p:origin x="456" y="72"/>
      </p:cViewPr>
      <p:guideLst>
        <p:guide pos="483"/>
        <p:guide orient="horz" pos="216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120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C4D9F-47BF-4846-BF09-CD9C4B9CEEDC}" type="datetimeFigureOut">
              <a:rPr lang="en-IN" smtClean="0"/>
              <a:t>15-06-2022</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821B53-2B0C-49CB-84F8-3D3AD9424C96}" type="slidenum">
              <a:rPr lang="en-IN" smtClean="0"/>
              <a:t>‹#›</a:t>
            </a:fld>
            <a:endParaRPr lang="en-IN" dirty="0"/>
          </a:p>
        </p:txBody>
      </p:sp>
    </p:spTree>
    <p:extLst>
      <p:ext uri="{BB962C8B-B14F-4D97-AF65-F5344CB8AC3E}">
        <p14:creationId xmlns:p14="http://schemas.microsoft.com/office/powerpoint/2010/main" val="200842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B7290-4AC2-424F-8B86-F552B9102DB6}" type="datetimeFigureOut">
              <a:rPr lang="en-IN" smtClean="0"/>
              <a:t>15-06-2022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97391-78F4-4589-A05B-99031B394630}" type="slidenum">
              <a:rPr lang="en-IN" smtClean="0"/>
              <a:t>‹#›</a:t>
            </a:fld>
            <a:endParaRPr lang="en-IN" dirty="0"/>
          </a:p>
        </p:txBody>
      </p:sp>
    </p:spTree>
    <p:extLst>
      <p:ext uri="{BB962C8B-B14F-4D97-AF65-F5344CB8AC3E}">
        <p14:creationId xmlns:p14="http://schemas.microsoft.com/office/powerpoint/2010/main" val="254246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1"/>
          <p:cNvSpPr/>
          <p:nvPr userDrawn="1"/>
        </p:nvSpPr>
        <p:spPr>
          <a:xfrm>
            <a:off x="1401178" y="3187126"/>
            <a:ext cx="5683364" cy="2357648"/>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108612"/>
              <a:gd name="connsiteY0" fmla="*/ 21296 h 6966727"/>
              <a:gd name="connsiteX1" fmla="*/ 8108612 w 8108612"/>
              <a:gd name="connsiteY1" fmla="*/ 0 h 6966727"/>
              <a:gd name="connsiteX2" fmla="*/ 4847853 w 8108612"/>
              <a:gd name="connsiteY2" fmla="*/ 6966727 h 6966727"/>
              <a:gd name="connsiteX3" fmla="*/ 0 w 8108612"/>
              <a:gd name="connsiteY3" fmla="*/ 6963420 h 6966727"/>
              <a:gd name="connsiteX4" fmla="*/ 0 w 8108612"/>
              <a:gd name="connsiteY4" fmla="*/ 21296 h 6966727"/>
              <a:gd name="connsiteX0" fmla="*/ 0 w 7241431"/>
              <a:gd name="connsiteY0" fmla="*/ 21296 h 6966727"/>
              <a:gd name="connsiteX1" fmla="*/ 7241431 w 7241431"/>
              <a:gd name="connsiteY1" fmla="*/ 0 h 6966727"/>
              <a:gd name="connsiteX2" fmla="*/ 4847853 w 7241431"/>
              <a:gd name="connsiteY2" fmla="*/ 6966727 h 6966727"/>
              <a:gd name="connsiteX3" fmla="*/ 0 w 7241431"/>
              <a:gd name="connsiteY3" fmla="*/ 6963420 h 6966727"/>
              <a:gd name="connsiteX4" fmla="*/ 0 w 7241431"/>
              <a:gd name="connsiteY4" fmla="*/ 21296 h 6966727"/>
              <a:gd name="connsiteX0" fmla="*/ 0 w 7308137"/>
              <a:gd name="connsiteY0" fmla="*/ 21296 h 6966727"/>
              <a:gd name="connsiteX1" fmla="*/ 7308137 w 7308137"/>
              <a:gd name="connsiteY1" fmla="*/ 0 h 6966727"/>
              <a:gd name="connsiteX2" fmla="*/ 4847853 w 7308137"/>
              <a:gd name="connsiteY2" fmla="*/ 6966727 h 6966727"/>
              <a:gd name="connsiteX3" fmla="*/ 0 w 7308137"/>
              <a:gd name="connsiteY3" fmla="*/ 6963420 h 6966727"/>
              <a:gd name="connsiteX4" fmla="*/ 0 w 7308137"/>
              <a:gd name="connsiteY4" fmla="*/ 21296 h 6966727"/>
              <a:gd name="connsiteX0" fmla="*/ 0 w 7308137"/>
              <a:gd name="connsiteY0" fmla="*/ 21296 h 6966727"/>
              <a:gd name="connsiteX1" fmla="*/ 7308137 w 7308137"/>
              <a:gd name="connsiteY1" fmla="*/ 0 h 6966727"/>
              <a:gd name="connsiteX2" fmla="*/ 4794489 w 7308137"/>
              <a:gd name="connsiteY2" fmla="*/ 6966727 h 6966727"/>
              <a:gd name="connsiteX3" fmla="*/ 0 w 7308137"/>
              <a:gd name="connsiteY3" fmla="*/ 6963420 h 6966727"/>
              <a:gd name="connsiteX4" fmla="*/ 0 w 7308137"/>
              <a:gd name="connsiteY4" fmla="*/ 21296 h 6966727"/>
              <a:gd name="connsiteX0" fmla="*/ 0 w 7308137"/>
              <a:gd name="connsiteY0" fmla="*/ 21296 h 6997015"/>
              <a:gd name="connsiteX1" fmla="*/ 7308137 w 7308137"/>
              <a:gd name="connsiteY1" fmla="*/ 0 h 6997015"/>
              <a:gd name="connsiteX2" fmla="*/ 4834513 w 7308137"/>
              <a:gd name="connsiteY2" fmla="*/ 6997015 h 6997015"/>
              <a:gd name="connsiteX3" fmla="*/ 0 w 7308137"/>
              <a:gd name="connsiteY3" fmla="*/ 6963420 h 6997015"/>
              <a:gd name="connsiteX4" fmla="*/ 0 w 7308137"/>
              <a:gd name="connsiteY4" fmla="*/ 21296 h 6997015"/>
              <a:gd name="connsiteX0" fmla="*/ 0 w 7281455"/>
              <a:gd name="connsiteY0" fmla="*/ 21296 h 6997015"/>
              <a:gd name="connsiteX1" fmla="*/ 7281455 w 7281455"/>
              <a:gd name="connsiteY1" fmla="*/ 0 h 6997015"/>
              <a:gd name="connsiteX2" fmla="*/ 4834513 w 7281455"/>
              <a:gd name="connsiteY2" fmla="*/ 6997015 h 6997015"/>
              <a:gd name="connsiteX3" fmla="*/ 0 w 7281455"/>
              <a:gd name="connsiteY3" fmla="*/ 6963420 h 6997015"/>
              <a:gd name="connsiteX4" fmla="*/ 0 w 7281455"/>
              <a:gd name="connsiteY4" fmla="*/ 21296 h 6997015"/>
              <a:gd name="connsiteX0" fmla="*/ 0 w 7110703"/>
              <a:gd name="connsiteY0" fmla="*/ -1 h 6975718"/>
              <a:gd name="connsiteX1" fmla="*/ 7110703 w 7110703"/>
              <a:gd name="connsiteY1" fmla="*/ 19081 h 6975718"/>
              <a:gd name="connsiteX2" fmla="*/ 4834513 w 7110703"/>
              <a:gd name="connsiteY2" fmla="*/ 6975718 h 6975718"/>
              <a:gd name="connsiteX3" fmla="*/ 0 w 7110703"/>
              <a:gd name="connsiteY3" fmla="*/ 6942123 h 6975718"/>
              <a:gd name="connsiteX4" fmla="*/ 0 w 7110703"/>
              <a:gd name="connsiteY4" fmla="*/ -1 h 697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703" h="6975718">
                <a:moveTo>
                  <a:pt x="0" y="-1"/>
                </a:moveTo>
                <a:lnTo>
                  <a:pt x="7110703" y="19081"/>
                </a:lnTo>
                <a:lnTo>
                  <a:pt x="4834513" y="6975718"/>
                </a:lnTo>
                <a:lnTo>
                  <a:pt x="0" y="6942123"/>
                </a:lnTo>
                <a:lnTo>
                  <a:pt x="0" y="-1"/>
                </a:lnTo>
                <a:close/>
              </a:path>
            </a:pathLst>
          </a:cu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sp>
        <p:nvSpPr>
          <p:cNvPr id="2" name="Rectangle 1"/>
          <p:cNvSpPr/>
          <p:nvPr userDrawn="1"/>
        </p:nvSpPr>
        <p:spPr>
          <a:xfrm>
            <a:off x="-36752" y="0"/>
            <a:ext cx="5884893" cy="6942124"/>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079501 w 6633029"/>
              <a:gd name="connsiteY2" fmla="*/ 6936681 h 6942124"/>
              <a:gd name="connsiteX3" fmla="*/ 0 w 6633029"/>
              <a:gd name="connsiteY3" fmla="*/ 6942124 h 6942124"/>
              <a:gd name="connsiteX4" fmla="*/ 0 w 6633029"/>
              <a:gd name="connsiteY4" fmla="*/ 0 h 6942124"/>
              <a:gd name="connsiteX0" fmla="*/ 438150 w 7071179"/>
              <a:gd name="connsiteY0" fmla="*/ 0 h 6942124"/>
              <a:gd name="connsiteX1" fmla="*/ 7071179 w 7071179"/>
              <a:gd name="connsiteY1" fmla="*/ 0 h 6942124"/>
              <a:gd name="connsiteX2" fmla="*/ 1517651 w 7071179"/>
              <a:gd name="connsiteY2" fmla="*/ 6936681 h 6942124"/>
              <a:gd name="connsiteX3" fmla="*/ 0 w 7071179"/>
              <a:gd name="connsiteY3" fmla="*/ 6942124 h 6942124"/>
              <a:gd name="connsiteX4" fmla="*/ 438150 w 7071179"/>
              <a:gd name="connsiteY4" fmla="*/ 0 h 6942124"/>
              <a:gd name="connsiteX0" fmla="*/ 0 w 7109279"/>
              <a:gd name="connsiteY0" fmla="*/ 0 h 6942124"/>
              <a:gd name="connsiteX1" fmla="*/ 7109279 w 7109279"/>
              <a:gd name="connsiteY1" fmla="*/ 0 h 6942124"/>
              <a:gd name="connsiteX2" fmla="*/ 1555751 w 7109279"/>
              <a:gd name="connsiteY2" fmla="*/ 6936681 h 6942124"/>
              <a:gd name="connsiteX3" fmla="*/ 38100 w 7109279"/>
              <a:gd name="connsiteY3" fmla="*/ 6942124 h 6942124"/>
              <a:gd name="connsiteX4" fmla="*/ 0 w 7109279"/>
              <a:gd name="connsiteY4" fmla="*/ 0 h 6942124"/>
              <a:gd name="connsiteX0" fmla="*/ 11442 w 7120721"/>
              <a:gd name="connsiteY0" fmla="*/ 0 h 6942124"/>
              <a:gd name="connsiteX1" fmla="*/ 7120721 w 7120721"/>
              <a:gd name="connsiteY1" fmla="*/ 0 h 6942124"/>
              <a:gd name="connsiteX2" fmla="*/ 1567193 w 7120721"/>
              <a:gd name="connsiteY2" fmla="*/ 6936681 h 6942124"/>
              <a:gd name="connsiteX3" fmla="*/ 0 w 7120721"/>
              <a:gd name="connsiteY3" fmla="*/ 6942124 h 6942124"/>
              <a:gd name="connsiteX4" fmla="*/ 11442 w 7120721"/>
              <a:gd name="connsiteY4" fmla="*/ 0 h 694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21" h="6942124">
                <a:moveTo>
                  <a:pt x="11442" y="0"/>
                </a:moveTo>
                <a:lnTo>
                  <a:pt x="7120721" y="0"/>
                </a:lnTo>
                <a:lnTo>
                  <a:pt x="1567193" y="6936681"/>
                </a:lnTo>
                <a:lnTo>
                  <a:pt x="0" y="6942124"/>
                </a:lnTo>
                <a:lnTo>
                  <a:pt x="11442" y="0"/>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sp>
        <p:nvSpPr>
          <p:cNvPr id="7" name="Rectangle 1"/>
          <p:cNvSpPr/>
          <p:nvPr userDrawn="1"/>
        </p:nvSpPr>
        <p:spPr>
          <a:xfrm>
            <a:off x="-114574" y="2083685"/>
            <a:ext cx="7934741" cy="3692695"/>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574165"/>
              <a:gd name="connsiteY0" fmla="*/ 21296 h 6966727"/>
              <a:gd name="connsiteX1" fmla="*/ 8574165 w 8574165"/>
              <a:gd name="connsiteY1" fmla="*/ 0 h 6966727"/>
              <a:gd name="connsiteX2" fmla="*/ 4846462 w 8574165"/>
              <a:gd name="connsiteY2" fmla="*/ 6966727 h 6966727"/>
              <a:gd name="connsiteX3" fmla="*/ 465553 w 8574165"/>
              <a:gd name="connsiteY3" fmla="*/ 6963420 h 6966727"/>
              <a:gd name="connsiteX4" fmla="*/ 0 w 8574165"/>
              <a:gd name="connsiteY4" fmla="*/ 21296 h 6966727"/>
              <a:gd name="connsiteX0" fmla="*/ 0 w 8574165"/>
              <a:gd name="connsiteY0" fmla="*/ 21296 h 7047269"/>
              <a:gd name="connsiteX1" fmla="*/ 8574165 w 8574165"/>
              <a:gd name="connsiteY1" fmla="*/ 0 h 7047269"/>
              <a:gd name="connsiteX2" fmla="*/ 4846462 w 8574165"/>
              <a:gd name="connsiteY2" fmla="*/ 6966727 h 7047269"/>
              <a:gd name="connsiteX3" fmla="*/ 0 w 8574165"/>
              <a:gd name="connsiteY3" fmla="*/ 7047269 h 7047269"/>
              <a:gd name="connsiteX4" fmla="*/ 0 w 8574165"/>
              <a:gd name="connsiteY4" fmla="*/ 21296 h 7047269"/>
              <a:gd name="connsiteX0" fmla="*/ 0 w 8574165"/>
              <a:gd name="connsiteY0" fmla="*/ 21296 h 7047269"/>
              <a:gd name="connsiteX1" fmla="*/ 8574165 w 8574165"/>
              <a:gd name="connsiteY1" fmla="*/ 0 h 7047269"/>
              <a:gd name="connsiteX2" fmla="*/ 4833121 w 8574165"/>
              <a:gd name="connsiteY2" fmla="*/ 7026799 h 7047269"/>
              <a:gd name="connsiteX3" fmla="*/ 0 w 8574165"/>
              <a:gd name="connsiteY3" fmla="*/ 7047269 h 7047269"/>
              <a:gd name="connsiteX4" fmla="*/ 0 w 8574165"/>
              <a:gd name="connsiteY4" fmla="*/ 21296 h 7047269"/>
              <a:gd name="connsiteX0" fmla="*/ 0 w 8574165"/>
              <a:gd name="connsiteY0" fmla="*/ 21296 h 7066845"/>
              <a:gd name="connsiteX1" fmla="*/ 8574165 w 8574165"/>
              <a:gd name="connsiteY1" fmla="*/ 0 h 7066845"/>
              <a:gd name="connsiteX2" fmla="*/ 4833121 w 8574165"/>
              <a:gd name="connsiteY2" fmla="*/ 7066845 h 7066845"/>
              <a:gd name="connsiteX3" fmla="*/ 0 w 8574165"/>
              <a:gd name="connsiteY3" fmla="*/ 7047269 h 7066845"/>
              <a:gd name="connsiteX4" fmla="*/ 0 w 8574165"/>
              <a:gd name="connsiteY4" fmla="*/ 21296 h 7066845"/>
              <a:gd name="connsiteX0" fmla="*/ 0 w 8574165"/>
              <a:gd name="connsiteY0" fmla="*/ 21296 h 7047269"/>
              <a:gd name="connsiteX1" fmla="*/ 8574165 w 8574165"/>
              <a:gd name="connsiteY1" fmla="*/ 0 h 7047269"/>
              <a:gd name="connsiteX2" fmla="*/ 5006557 w 8574165"/>
              <a:gd name="connsiteY2" fmla="*/ 6746469 h 7047269"/>
              <a:gd name="connsiteX3" fmla="*/ 0 w 8574165"/>
              <a:gd name="connsiteY3" fmla="*/ 7047269 h 7047269"/>
              <a:gd name="connsiteX4" fmla="*/ 0 w 8574165"/>
              <a:gd name="connsiteY4" fmla="*/ 21296 h 7047269"/>
              <a:gd name="connsiteX0" fmla="*/ 0 w 8574165"/>
              <a:gd name="connsiteY0" fmla="*/ 21296 h 6746915"/>
              <a:gd name="connsiteX1" fmla="*/ 8574165 w 8574165"/>
              <a:gd name="connsiteY1" fmla="*/ 0 h 6746915"/>
              <a:gd name="connsiteX2" fmla="*/ 5006557 w 8574165"/>
              <a:gd name="connsiteY2" fmla="*/ 6746469 h 6746915"/>
              <a:gd name="connsiteX3" fmla="*/ 0 w 8574165"/>
              <a:gd name="connsiteY3" fmla="*/ 6746915 h 6746915"/>
              <a:gd name="connsiteX4" fmla="*/ 0 w 8574165"/>
              <a:gd name="connsiteY4" fmla="*/ 21296 h 6746915"/>
              <a:gd name="connsiteX0" fmla="*/ 0 w 9911577"/>
              <a:gd name="connsiteY0" fmla="*/ 91045 h 6746915"/>
              <a:gd name="connsiteX1" fmla="*/ 9911577 w 9911577"/>
              <a:gd name="connsiteY1" fmla="*/ 0 h 6746915"/>
              <a:gd name="connsiteX2" fmla="*/ 6343969 w 9911577"/>
              <a:gd name="connsiteY2" fmla="*/ 6746469 h 6746915"/>
              <a:gd name="connsiteX3" fmla="*/ 1337412 w 9911577"/>
              <a:gd name="connsiteY3" fmla="*/ 6746915 h 6746915"/>
              <a:gd name="connsiteX4" fmla="*/ 0 w 9911577"/>
              <a:gd name="connsiteY4" fmla="*/ 91045 h 6746915"/>
              <a:gd name="connsiteX0" fmla="*/ 15922 w 9927499"/>
              <a:gd name="connsiteY0" fmla="*/ 91045 h 6746469"/>
              <a:gd name="connsiteX1" fmla="*/ 9927499 w 9927499"/>
              <a:gd name="connsiteY1" fmla="*/ 0 h 6746469"/>
              <a:gd name="connsiteX2" fmla="*/ 6359891 w 9927499"/>
              <a:gd name="connsiteY2" fmla="*/ 6746469 h 6746469"/>
              <a:gd name="connsiteX3" fmla="*/ 0 w 9927499"/>
              <a:gd name="connsiteY3" fmla="*/ 6607418 h 6746469"/>
              <a:gd name="connsiteX4" fmla="*/ 15922 w 9927499"/>
              <a:gd name="connsiteY4" fmla="*/ 91045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607418 h 6746469"/>
              <a:gd name="connsiteX4" fmla="*/ 5973 w 9927499"/>
              <a:gd name="connsiteY4" fmla="*/ 3884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738160 h 6746469"/>
              <a:gd name="connsiteX4" fmla="*/ 5973 w 9927499"/>
              <a:gd name="connsiteY4" fmla="*/ 3884 h 67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7499" h="6746469">
                <a:moveTo>
                  <a:pt x="5973" y="3884"/>
                </a:moveTo>
                <a:lnTo>
                  <a:pt x="9927499" y="0"/>
                </a:lnTo>
                <a:lnTo>
                  <a:pt x="6359891" y="6746469"/>
                </a:lnTo>
                <a:lnTo>
                  <a:pt x="0" y="6738160"/>
                </a:lnTo>
                <a:cubicBezTo>
                  <a:pt x="5307" y="4566036"/>
                  <a:pt x="666" y="2176008"/>
                  <a:pt x="5973" y="3884"/>
                </a:cubicBezTo>
                <a:close/>
              </a:path>
            </a:pathLst>
          </a:custGeom>
          <a:gradFill flip="none" rotWithShape="1">
            <a:gsLst>
              <a:gs pos="21000">
                <a:srgbClr val="087AC0"/>
              </a:gs>
              <a:gs pos="100000">
                <a:srgbClr val="39B2E5"/>
              </a:gs>
            </a:gsLst>
            <a:lin ang="27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cxnSp>
        <p:nvCxnSpPr>
          <p:cNvPr id="12" name="Straight Connector 11"/>
          <p:cNvCxnSpPr/>
          <p:nvPr userDrawn="1"/>
        </p:nvCxnSpPr>
        <p:spPr>
          <a:xfrm>
            <a:off x="508764" y="4037949"/>
            <a:ext cx="5180522"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title" hasCustomPrompt="1"/>
          </p:nvPr>
        </p:nvSpPr>
        <p:spPr>
          <a:xfrm>
            <a:off x="431487" y="2656202"/>
            <a:ext cx="6677793" cy="1296000"/>
          </a:xfrm>
        </p:spPr>
        <p:txBody>
          <a:bodyPr anchor="b"/>
          <a:lstStyle>
            <a:lvl1pPr marL="0" marR="0" indent="0" algn="l" defTabSz="914446" rtl="0" eaLnBrk="1" fontAlgn="auto" latinLnBrk="0" hangingPunct="1">
              <a:lnSpc>
                <a:spcPct val="90000"/>
              </a:lnSpc>
              <a:spcBef>
                <a:spcPct val="0"/>
              </a:spcBef>
              <a:spcAft>
                <a:spcPts val="0"/>
              </a:spcAft>
              <a:buClrTx/>
              <a:buSzTx/>
              <a:buFontTx/>
              <a:buNone/>
              <a:tabLst/>
              <a:defRPr sz="3600" b="1">
                <a:solidFill>
                  <a:schemeClr val="bg1"/>
                </a:solidFill>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lang="en-US" dirty="0"/>
              <a:t>Sub heading will come here</a:t>
            </a:r>
          </a:p>
        </p:txBody>
      </p:sp>
      <p:sp>
        <p:nvSpPr>
          <p:cNvPr id="15" name="Text Placeholder 2"/>
          <p:cNvSpPr>
            <a:spLocks noGrp="1"/>
          </p:cNvSpPr>
          <p:nvPr userDrawn="1">
            <p:ph type="body" idx="1" hasCustomPrompt="1"/>
          </p:nvPr>
        </p:nvSpPr>
        <p:spPr>
          <a:xfrm>
            <a:off x="431486" y="4100902"/>
            <a:ext cx="5257800" cy="547449"/>
          </a:xfrm>
        </p:spPr>
        <p:txBody>
          <a:bodyPr/>
          <a:lstStyle>
            <a:lvl1pPr marL="0" indent="0">
              <a:buNone/>
              <a:defRPr sz="2400">
                <a:solidFill>
                  <a:schemeClr val="bg1"/>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dirty="0"/>
              <a:t>Be a step closer to bring PMP Certified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588" y="393700"/>
            <a:ext cx="3673333" cy="1248934"/>
          </a:xfrm>
          <a:prstGeom prst="rect">
            <a:avLst/>
          </a:prstGeom>
        </p:spPr>
      </p:pic>
    </p:spTree>
    <p:extLst>
      <p:ext uri="{BB962C8B-B14F-4D97-AF65-F5344CB8AC3E}">
        <p14:creationId xmlns:p14="http://schemas.microsoft.com/office/powerpoint/2010/main" val="242459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4432634"/>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73550" y="2563746"/>
            <a:ext cx="51184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2533401"/>
            <a:ext cx="12557499" cy="1928384"/>
            <a:chOff x="87172" y="2646001"/>
            <a:chExt cx="10875431" cy="1711815"/>
          </a:xfrm>
        </p:grpSpPr>
        <p:sp>
          <p:nvSpPr>
            <p:cNvPr id="42" name="Rectangle 41"/>
            <p:cNvSpPr/>
            <p:nvPr/>
          </p:nvSpPr>
          <p:spPr>
            <a:xfrm>
              <a:off x="4794414" y="3051713"/>
              <a:ext cx="6168189" cy="1065525"/>
            </a:xfrm>
            <a:prstGeom prst="rect">
              <a:avLst/>
            </a:prstGeom>
          </p:spPr>
          <p:txBody>
            <a:bodyPr wrap="square">
              <a:spAutoFit/>
            </a:bodyPr>
            <a:lstStyle/>
            <a:p>
              <a:pPr defTabSz="914446"/>
              <a:r>
                <a:rPr lang="en-IN" sz="1800" dirty="0">
                  <a:solidFill>
                    <a:prstClr val="white"/>
                  </a:solidFill>
                  <a:latin typeface="Helvetica LT Std Cond" panose="020B0506020202030204" pitchFamily="34" charset="0"/>
                </a:rPr>
                <a:t>Manipal ProLearn</a:t>
              </a:r>
            </a:p>
            <a:p>
              <a:pPr defTabSz="914446"/>
              <a:r>
                <a:rPr lang="en-IN" sz="1800" dirty="0">
                  <a:solidFill>
                    <a:prstClr val="white"/>
                  </a:solidFill>
                  <a:latin typeface="Helvetica LT Std Cond" panose="020B0506020202030204" pitchFamily="34" charset="0"/>
                </a:rPr>
                <a:t>#7, Service Road, Pragathi Nagar, Electronic City, </a:t>
              </a:r>
              <a:br>
                <a:rPr lang="en-IN" sz="1800" dirty="0">
                  <a:solidFill>
                    <a:prstClr val="white"/>
                  </a:solidFill>
                  <a:latin typeface="Helvetica LT Std Cond" panose="020B0506020202030204" pitchFamily="34" charset="0"/>
                </a:rPr>
              </a:br>
              <a:r>
                <a:rPr lang="en-IN" sz="1800" dirty="0">
                  <a:solidFill>
                    <a:prstClr val="white"/>
                  </a:solidFill>
                  <a:latin typeface="Helvetica LT Std Cond" panose="020B0506020202030204" pitchFamily="34" charset="0"/>
                </a:rPr>
                <a:t>Bengaluru 560100</a:t>
              </a:r>
            </a:p>
            <a:p>
              <a:pPr defTabSz="914446"/>
              <a:r>
                <a:rPr lang="en-IN" sz="1800" dirty="0">
                  <a:solidFill>
                    <a:prstClr val="white"/>
                  </a:solidFill>
                  <a:latin typeface="Helvetica LT Std Cond" panose="020B0506020202030204" pitchFamily="34" charset="0"/>
                </a:rPr>
                <a:t>contact@manipalprolearn.com  |  manipalprolearn.com</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5363589" y="2393535"/>
            <a:ext cx="1667097" cy="611757"/>
          </a:xfrm>
          <a:prstGeom prst="rect">
            <a:avLst/>
          </a:prstGeom>
          <a:ln>
            <a:noFill/>
          </a:ln>
        </p:spPr>
        <p:txBody>
          <a:bodyPr vert="horz" lIns="91440" tIns="45720" rIns="91440" bIns="45720" rtlCol="0" anchor="t">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b="1" dirty="0">
                <a:solidFill>
                  <a:prstClr val="white"/>
                </a:solidFill>
                <a:latin typeface="Helvetica LT Std Cond" panose="020B0506020202030204" pitchFamily="34" charset="0"/>
              </a:rPr>
              <a:t>THANK YOU</a:t>
            </a:r>
            <a:endParaRPr lang="en-IN" sz="2800"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2726709"/>
            <a:ext cx="4084254" cy="1388647"/>
          </a:xfrm>
          <a:prstGeom prst="rect">
            <a:avLst/>
          </a:prstGeom>
        </p:spPr>
      </p:pic>
    </p:spTree>
    <p:extLst>
      <p:ext uri="{BB962C8B-B14F-4D97-AF65-F5344CB8AC3E}">
        <p14:creationId xmlns:p14="http://schemas.microsoft.com/office/powerpoint/2010/main" val="389370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E0C9-8087-4365-915B-126E4F2BD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5F878F-A38C-4AA4-B8C8-1F150C6D2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3137C5-58AD-4D9A-8675-B8C379329218}"/>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37C11509-A3EB-45ED-8F42-16741755F6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206A8F-FC3D-4747-BCA3-2BE622DDEAA3}"/>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91530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1F70-348B-4228-8231-4A789EE9A8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FA89C8-D396-4C09-A2FF-95ED83CE8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22ACDC-CB97-4A30-A0A2-A501968258DD}"/>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914AF139-3E31-46E5-BE06-0C5D7B09BE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451297-07E7-4671-8870-64B28993DE75}"/>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41077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56FC-638B-4CF3-BC3B-3500E8D696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920EC1-7D20-4F49-8115-A32A241EE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F1763A-D187-40E0-8FD0-38A2E07067F1}"/>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14FE0439-1B75-499F-8E5F-A3818F55CB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513C49-8671-4ACE-8275-CA62C1CAC3CF}"/>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424434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7F7D-515C-480F-B04B-2FDBE0B23A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B5997C-698C-4C11-90B1-850C5779AA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3A9DC0-EDE3-4C1F-8849-264928C4F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4B0C15-5CFE-4E48-B7CE-3BB11C1EA2FE}"/>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6" name="Footer Placeholder 5">
            <a:extLst>
              <a:ext uri="{FF2B5EF4-FFF2-40B4-BE49-F238E27FC236}">
                <a16:creationId xmlns:a16="http://schemas.microsoft.com/office/drawing/2014/main" id="{1D04DFC0-E91D-4678-8D7D-C28EF474B1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8EC719-D3E5-420A-B64E-B53CE1902C52}"/>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421394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65A-BDD8-452A-8AA9-726737B1F2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771FA2-CC31-40BD-ADB6-7DDF0F8CA4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85980-3FE0-40F1-B0E1-4F727051D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75FA54-3C91-4427-A41C-251B9AC5F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0CF9-1D82-487A-9A6F-BAA5FD7FE2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34EC8-1C1C-481C-8746-C45733192D68}"/>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8" name="Footer Placeholder 7">
            <a:extLst>
              <a:ext uri="{FF2B5EF4-FFF2-40B4-BE49-F238E27FC236}">
                <a16:creationId xmlns:a16="http://schemas.microsoft.com/office/drawing/2014/main" id="{9963916C-C374-4997-9C40-A00361105C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1DD6EE3-ECF4-4547-A535-363394CAB5B1}"/>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5393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BB24-A73A-4530-BD34-F1C53088B6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5E32B8-6395-4DCE-8790-18D9B50BCB6B}"/>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4" name="Footer Placeholder 3">
            <a:extLst>
              <a:ext uri="{FF2B5EF4-FFF2-40B4-BE49-F238E27FC236}">
                <a16:creationId xmlns:a16="http://schemas.microsoft.com/office/drawing/2014/main" id="{2758E520-9DFC-4C49-96F1-993C701C08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D048A4-2A31-44BD-9A35-D1B75D302241}"/>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6696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ED7138-B2D0-42BC-B204-805E6E5E7D6E}"/>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3" name="Footer Placeholder 2">
            <a:extLst>
              <a:ext uri="{FF2B5EF4-FFF2-40B4-BE49-F238E27FC236}">
                <a16:creationId xmlns:a16="http://schemas.microsoft.com/office/drawing/2014/main" id="{FEED3E08-10B0-487C-B822-E52239C608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F473B4-C190-4E16-8625-64BDB130731B}"/>
              </a:ext>
            </a:extLst>
          </p:cNvPr>
          <p:cNvSpPr>
            <a:spLocks noGrp="1"/>
          </p:cNvSpPr>
          <p:nvPr>
            <p:ph type="sldNum" sz="quarter" idx="12"/>
          </p:nvPr>
        </p:nvSpPr>
        <p:spPr/>
        <p:txBody>
          <a:bodyPr/>
          <a:lstStyle/>
          <a:p>
            <a:fld id="{81BB0C51-5258-4AC0-8EE7-D6288C1C1196}" type="slidenum">
              <a:rPr lang="en-US" smtClean="0"/>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ECA5EFAE-83CF-4387-AF4B-CDDAE90D69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28909" y="263275"/>
            <a:ext cx="2633003" cy="466919"/>
          </a:xfrm>
          <a:prstGeom prst="rect">
            <a:avLst/>
          </a:prstGeom>
        </p:spPr>
      </p:pic>
      <p:cxnSp>
        <p:nvCxnSpPr>
          <p:cNvPr id="6" name="Straight Connector 5">
            <a:extLst>
              <a:ext uri="{FF2B5EF4-FFF2-40B4-BE49-F238E27FC236}">
                <a16:creationId xmlns:a16="http://schemas.microsoft.com/office/drawing/2014/main" id="{BFBC0F16-A9D9-4D37-830C-3A7551E3BAF6}"/>
              </a:ext>
            </a:extLst>
          </p:cNvPr>
          <p:cNvCxnSpPr>
            <a:cxnSpLocks/>
          </p:cNvCxnSpPr>
          <p:nvPr userDrawn="1"/>
        </p:nvCxnSpPr>
        <p:spPr>
          <a:xfrm>
            <a:off x="0" y="586848"/>
            <a:ext cx="91897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5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88AE-F4B3-40D1-84BE-CD2C90227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485B73-23A6-497C-861E-9C44A183C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F080F8-746B-4E6D-83C5-D154C6017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294D-896A-47CE-8134-24D6809A0D88}"/>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6" name="Footer Placeholder 5">
            <a:extLst>
              <a:ext uri="{FF2B5EF4-FFF2-40B4-BE49-F238E27FC236}">
                <a16:creationId xmlns:a16="http://schemas.microsoft.com/office/drawing/2014/main" id="{3ED4F629-027E-4BF3-A941-282DCD0092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D7309C-2913-4E94-B66E-39A167E36C0D}"/>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18841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EAD7-2858-4AB2-9C7D-19FB174B51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425940-1505-4844-B8FF-B8EE873E4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E17A5C1-8F0D-42F6-8D40-FA525F65C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7D0A5-B123-4AD6-9BC3-8C5327606785}"/>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6" name="Footer Placeholder 5">
            <a:extLst>
              <a:ext uri="{FF2B5EF4-FFF2-40B4-BE49-F238E27FC236}">
                <a16:creationId xmlns:a16="http://schemas.microsoft.com/office/drawing/2014/main" id="{D6BD7231-F0BC-4008-88D6-8D65491ABE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E5221D-4FBE-40AE-A04B-AC036EB57600}"/>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64394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a:extLst>
              <a:ext uri="{FF2B5EF4-FFF2-40B4-BE49-F238E27FC236}">
                <a16:creationId xmlns:a16="http://schemas.microsoft.com/office/drawing/2014/main" id="{478B645A-528A-4714-94C9-741DD4F4AB1C}"/>
              </a:ext>
            </a:extLst>
          </p:cNvPr>
          <p:cNvGrpSpPr/>
          <p:nvPr userDrawn="1"/>
        </p:nvGrpSpPr>
        <p:grpSpPr>
          <a:xfrm>
            <a:off x="0" y="-67734"/>
            <a:ext cx="12211430" cy="932567"/>
            <a:chOff x="0" y="-160600"/>
            <a:chExt cx="18317145" cy="1398850"/>
          </a:xfrm>
        </p:grpSpPr>
        <p:sp>
          <p:nvSpPr>
            <p:cNvPr id="5" name="Rectangle 4"/>
            <p:cNvSpPr/>
            <p:nvPr userDrawn="1"/>
          </p:nvSpPr>
          <p:spPr>
            <a:xfrm>
              <a:off x="0" y="-76199"/>
              <a:ext cx="18268950" cy="685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13658850" y="0"/>
              <a:ext cx="4610100" cy="123825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06551" y="-160600"/>
              <a:ext cx="4010594" cy="1363602"/>
            </a:xfrm>
            <a:prstGeom prst="rect">
              <a:avLst/>
            </a:prstGeom>
          </p:spPr>
        </p:pic>
      </p:grpSp>
    </p:spTree>
    <p:extLst>
      <p:ext uri="{BB962C8B-B14F-4D97-AF65-F5344CB8AC3E}">
        <p14:creationId xmlns:p14="http://schemas.microsoft.com/office/powerpoint/2010/main" val="415190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43E6-C827-4EF1-8A93-0C55B6230C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20C832-E424-4226-9AFD-FE04E0B04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8848D5-0F5E-4ED1-81CC-AF8F32520BE8}"/>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D273F2B3-2700-4D8D-BBB7-39F6F5862C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B49CA4-8713-42BB-8212-D207D4127436}"/>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3853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5DFA0-4FD0-4616-9CDC-C428F8AA50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E49C8A-BA53-477C-B525-0CE48F3A6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5AA6D-A810-4D96-AAB2-F2B80FBF65E3}"/>
              </a:ext>
            </a:extLst>
          </p:cNvPr>
          <p:cNvSpPr>
            <a:spLocks noGrp="1"/>
          </p:cNvSpPr>
          <p:nvPr>
            <p:ph type="dt" sz="half" idx="10"/>
          </p:nvPr>
        </p:nvSpPr>
        <p:spPr/>
        <p:txBody>
          <a:body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F888D423-11CA-4F6A-BF96-CFFC73810B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1EAED1-4467-4459-BEB7-E39275447279}"/>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59204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62E0BA0-CB3A-7549-A0BA-9675C268EFD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453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4432634"/>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90148" y="2533401"/>
            <a:ext cx="6801853" cy="303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2533401"/>
            <a:ext cx="12029255" cy="4111377"/>
            <a:chOff x="87172" y="2646001"/>
            <a:chExt cx="10417944" cy="3649645"/>
          </a:xfrm>
        </p:grpSpPr>
        <p:sp>
          <p:nvSpPr>
            <p:cNvPr id="42" name="Rectangle 41"/>
            <p:cNvSpPr/>
            <p:nvPr/>
          </p:nvSpPr>
          <p:spPr>
            <a:xfrm>
              <a:off x="246003" y="4410487"/>
              <a:ext cx="10259113" cy="1885159"/>
            </a:xfrm>
            <a:prstGeom prst="rect">
              <a:avLst/>
            </a:prstGeom>
          </p:spPr>
          <p:txBody>
            <a:bodyPr wrap="square">
              <a:spAutoFit/>
            </a:bodyPr>
            <a:lstStyle/>
            <a:p>
              <a:pPr defTabSz="914446"/>
              <a:r>
                <a:rPr lang="en-US" sz="1200" i="1" dirty="0">
                  <a:solidFill>
                    <a:prstClr val="white"/>
                  </a:solidFill>
                </a:rPr>
                <a:t>All product details and company names used or referred in this work are copyright and trademarks or registered trademarks of their respective holders. Use of them in this work does not imply any affiliation with or endorsement by them.</a:t>
              </a:r>
              <a:endParaRPr lang="en-IN" sz="1200" i="1" dirty="0">
                <a:solidFill>
                  <a:prstClr val="white"/>
                </a:solidFill>
              </a:endParaRPr>
            </a:p>
            <a:p>
              <a:pPr defTabSz="914446"/>
              <a:r>
                <a:rPr lang="en-IN" sz="1200" i="1" dirty="0">
                  <a:solidFill>
                    <a:prstClr val="white"/>
                  </a:solidFill>
                </a:rPr>
                <a:t> </a:t>
              </a:r>
            </a:p>
            <a:p>
              <a:pPr defTabSz="914446"/>
              <a:r>
                <a:rPr lang="en-US" sz="1200" i="1" dirty="0">
                  <a:solidFill>
                    <a:prstClr val="white"/>
                  </a:solidFill>
                </a:rPr>
                <a:t>This work contains a variety of intellectual property rights including trademark and copyrighted material. </a:t>
              </a:r>
              <a:r>
                <a:rPr lang="en-IN" sz="1200" i="1" dirty="0">
                  <a:solidFill>
                    <a:prstClr val="white"/>
                  </a:solidFill>
                </a:rPr>
                <a:t>Unless stated otherwise, Manipal Global Education Services Pvt Ltd (“Company)., owns the </a:t>
              </a:r>
              <a:r>
                <a:rPr lang="en-US" sz="1200" i="1" dirty="0">
                  <a:solidFill>
                    <a:prstClr val="white"/>
                  </a:solidFill>
                </a:rPr>
                <a:t>intellectual property</a:t>
              </a:r>
              <a:r>
                <a:rPr lang="en-IN" sz="1200" i="1" dirty="0">
                  <a:solidFill>
                    <a:prstClr val="white"/>
                  </a:solidFill>
                </a:rPr>
                <a:t> for all the information provided on this work, </a:t>
              </a:r>
              <a:r>
                <a:rPr lang="en-US" sz="1200" i="1" dirty="0">
                  <a:solidFill>
                    <a:prstClr val="white"/>
                  </a:solidFill>
                </a:rPr>
                <a:t>and some material is owned by others which is clearly indicated, and other material may be in the public domain. Except for material which is unambiguously and unarguably in the public domain, permission is not given for any commercial use or sale of this work or any portion or component hereof. </a:t>
              </a:r>
              <a:r>
                <a:rPr lang="en-IN" sz="1200" i="1" dirty="0">
                  <a:solidFill>
                    <a:prstClr val="white"/>
                  </a:solidFill>
                </a:rPr>
                <a:t>You may view or download information for personal use only</a:t>
              </a:r>
              <a:r>
                <a:rPr lang="en-US" sz="1200" i="1" dirty="0">
                  <a:solidFill>
                    <a:prstClr val="white"/>
                  </a:solidFill>
                </a:rPr>
                <a:t>. A</a:t>
              </a:r>
              <a:r>
                <a:rPr lang="en-IN" sz="1200" i="1" dirty="0">
                  <a:solidFill>
                    <a:prstClr val="white"/>
                  </a:solidFill>
                </a:rPr>
                <a:t>ny unauthorized access to, review, publish, adapt, copy, share, reproduction, dissemination or other use of the information contained herein is strictly prohibited.</a:t>
              </a:r>
            </a:p>
            <a:p>
              <a:pPr defTabSz="914446"/>
              <a:r>
                <a:rPr lang="en-IN" sz="1200" i="1" dirty="0">
                  <a:solidFill>
                    <a:prstClr val="white"/>
                  </a:solidFill>
                </a:rPr>
                <a:t>All material on this site is subject to copyright under Indian law and through international treaties, and applicable law in other countries. Company respects the intellectual property rights of others. If you believe your copyright has been violated in such a way that it constitutes a copyright infringement or a breach of a contract or license, we request you to notify our designated representative on the contact column of the website.</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6567366" y="2976122"/>
            <a:ext cx="3914274" cy="611757"/>
          </a:xfrm>
          <a:prstGeom prst="rect">
            <a:avLst/>
          </a:prstGeom>
          <a:ln>
            <a:noFill/>
          </a:ln>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5334" b="1" dirty="0">
                <a:solidFill>
                  <a:prstClr val="white"/>
                </a:solidFill>
                <a:latin typeface="Helvetica LT Std Cond" panose="020B0506020202030204" pitchFamily="34" charset="0"/>
              </a:rPr>
              <a:t>THANK YOU</a:t>
            </a:r>
            <a:endParaRPr lang="en-IN" sz="5334"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2726709"/>
            <a:ext cx="4084254" cy="1388647"/>
          </a:xfrm>
          <a:prstGeom prst="rect">
            <a:avLst/>
          </a:prstGeom>
        </p:spPr>
      </p:pic>
    </p:spTree>
    <p:extLst>
      <p:ext uri="{BB962C8B-B14F-4D97-AF65-F5344CB8AC3E}">
        <p14:creationId xmlns:p14="http://schemas.microsoft.com/office/powerpoint/2010/main" val="3684573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3341770"/>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90148" y="1442537"/>
            <a:ext cx="6801853" cy="303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1442537"/>
            <a:ext cx="12029255" cy="4238511"/>
            <a:chOff x="87172" y="2646001"/>
            <a:chExt cx="10417944" cy="3762501"/>
          </a:xfrm>
        </p:grpSpPr>
        <p:sp>
          <p:nvSpPr>
            <p:cNvPr id="42" name="Rectangle 41"/>
            <p:cNvSpPr/>
            <p:nvPr/>
          </p:nvSpPr>
          <p:spPr>
            <a:xfrm>
              <a:off x="246003" y="4523343"/>
              <a:ext cx="10259113" cy="1885159"/>
            </a:xfrm>
            <a:prstGeom prst="rect">
              <a:avLst/>
            </a:prstGeom>
          </p:spPr>
          <p:txBody>
            <a:bodyPr wrap="square">
              <a:spAutoFit/>
            </a:bodyPr>
            <a:lstStyle/>
            <a:p>
              <a:pPr defTabSz="914446"/>
              <a:r>
                <a:rPr lang="en-US" sz="1200" i="1" dirty="0">
                  <a:solidFill>
                    <a:prstClr val="white"/>
                  </a:solidFill>
                </a:rPr>
                <a:t>All product details and company names used or referred in this work are copyright and trademarks or registered trademarks of their respective holders. Use of them in this work does not imply any affiliation with or endorsement by them.</a:t>
              </a:r>
              <a:endParaRPr lang="en-IN" sz="1200" i="1" dirty="0">
                <a:solidFill>
                  <a:prstClr val="white"/>
                </a:solidFill>
              </a:endParaRPr>
            </a:p>
            <a:p>
              <a:pPr defTabSz="914446"/>
              <a:r>
                <a:rPr lang="en-IN" sz="1200" i="1" dirty="0">
                  <a:solidFill>
                    <a:prstClr val="white"/>
                  </a:solidFill>
                </a:rPr>
                <a:t> </a:t>
              </a:r>
            </a:p>
            <a:p>
              <a:pPr defTabSz="914446"/>
              <a:r>
                <a:rPr lang="en-US" sz="1200" i="1" dirty="0">
                  <a:solidFill>
                    <a:prstClr val="white"/>
                  </a:solidFill>
                </a:rPr>
                <a:t>This work contains a variety of intellectual property rights including trademark and copyrighted material. </a:t>
              </a:r>
              <a:r>
                <a:rPr lang="en-IN" sz="1200" i="1" dirty="0">
                  <a:solidFill>
                    <a:prstClr val="white"/>
                  </a:solidFill>
                </a:rPr>
                <a:t>Unless stated otherwise, Manipal Global Education Services Pvt Ltd (“Company)., owns the </a:t>
              </a:r>
              <a:r>
                <a:rPr lang="en-US" sz="1200" i="1" dirty="0">
                  <a:solidFill>
                    <a:prstClr val="white"/>
                  </a:solidFill>
                </a:rPr>
                <a:t>intellectual property</a:t>
              </a:r>
              <a:r>
                <a:rPr lang="en-IN" sz="1200" i="1" dirty="0">
                  <a:solidFill>
                    <a:prstClr val="white"/>
                  </a:solidFill>
                </a:rPr>
                <a:t> for all the information provided on this work, </a:t>
              </a:r>
              <a:r>
                <a:rPr lang="en-US" sz="1200" i="1" dirty="0">
                  <a:solidFill>
                    <a:prstClr val="white"/>
                  </a:solidFill>
                </a:rPr>
                <a:t>and some material is owned by others which is clearly indicated, and other material may be in the public domain. Except for material which is unambiguously and unarguably in the public domain, permission is not given for any commercial use or sale of this work or any portion or component hereof. </a:t>
              </a:r>
              <a:r>
                <a:rPr lang="en-IN" sz="1200" i="1" dirty="0">
                  <a:solidFill>
                    <a:prstClr val="white"/>
                  </a:solidFill>
                </a:rPr>
                <a:t>You may view or download information for personal use only</a:t>
              </a:r>
              <a:r>
                <a:rPr lang="en-US" sz="1200" i="1" dirty="0">
                  <a:solidFill>
                    <a:prstClr val="white"/>
                  </a:solidFill>
                </a:rPr>
                <a:t>. A</a:t>
              </a:r>
              <a:r>
                <a:rPr lang="en-IN" sz="1200" i="1" dirty="0">
                  <a:solidFill>
                    <a:prstClr val="white"/>
                  </a:solidFill>
                </a:rPr>
                <a:t>ny unauthorized access to, review, publish, adapt, copy, share, reproduction, dissemination or other use of the information contained herein is strictly prohibited.</a:t>
              </a:r>
            </a:p>
            <a:p>
              <a:pPr defTabSz="914446"/>
              <a:r>
                <a:rPr lang="en-IN" sz="1200" i="1" dirty="0">
                  <a:solidFill>
                    <a:prstClr val="white"/>
                  </a:solidFill>
                </a:rPr>
                <a:t>All material on this site is subject to copyright under Indian law and through international treaties, and applicable law in other countries. Company respects the intellectual property rights of others. If you believe your copyright has been violated in such a way that it constitutes a copyright infringement or a breach of a contract or license, we request you to notify our designated representative on the contact column of the website.</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6567366" y="1885258"/>
            <a:ext cx="3914274" cy="611757"/>
          </a:xfrm>
          <a:prstGeom prst="rect">
            <a:avLst/>
          </a:prstGeom>
          <a:ln>
            <a:noFill/>
          </a:ln>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5334" b="1" dirty="0">
                <a:solidFill>
                  <a:prstClr val="white"/>
                </a:solidFill>
                <a:latin typeface="Helvetica LT Std Cond" panose="020B0506020202030204" pitchFamily="34" charset="0"/>
              </a:rPr>
              <a:t>THANK YOU</a:t>
            </a:r>
            <a:endParaRPr lang="en-IN" sz="5334"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1635845"/>
            <a:ext cx="4084254" cy="1388647"/>
          </a:xfrm>
          <a:prstGeom prst="rect">
            <a:avLst/>
          </a:prstGeom>
        </p:spPr>
      </p:pic>
    </p:spTree>
    <p:extLst>
      <p:ext uri="{BB962C8B-B14F-4D97-AF65-F5344CB8AC3E}">
        <p14:creationId xmlns:p14="http://schemas.microsoft.com/office/powerpoint/2010/main" val="159450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62E0BA0-CB3A-7549-A0BA-9675C268EFD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217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406763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312155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26477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46"/>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4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46"/>
            <a:fld id="{362E0BA0-CB3A-7549-A0BA-9675C268EFD9}" type="slidenum">
              <a:rPr lang="en-US" smtClean="0">
                <a:solidFill>
                  <a:prstClr val="black">
                    <a:tint val="75000"/>
                  </a:prstClr>
                </a:solidFill>
              </a:rPr>
              <a:pPr defTabSz="914446"/>
              <a:t>‹#›</a:t>
            </a:fld>
            <a:endParaRPr lang="en-US" dirty="0">
              <a:solidFill>
                <a:prstClr val="black">
                  <a:tint val="75000"/>
                </a:prstClr>
              </a:solidFill>
            </a:endParaRPr>
          </a:p>
        </p:txBody>
      </p:sp>
      <p:pic>
        <p:nvPicPr>
          <p:cNvPr id="9" name="Picture 8"/>
          <p:cNvPicPr>
            <a:picLocks/>
          </p:cNvPicPr>
          <p:nvPr userDrawn="1"/>
        </p:nvPicPr>
        <p:blipFill>
          <a:blip r:embed="rId12">
            <a:extLst>
              <a:ext uri="{28A0092B-C50C-407E-A947-70E740481C1C}">
                <a14:useLocalDpi xmlns:a14="http://schemas.microsoft.com/office/drawing/2010/main"/>
              </a:ext>
            </a:extLst>
          </a:blip>
          <a:stretch>
            <a:fillRect/>
          </a:stretch>
        </p:blipFill>
        <p:spPr>
          <a:xfrm>
            <a:off x="3216" y="1"/>
            <a:ext cx="12199633" cy="6925056"/>
          </a:xfrm>
          <a:prstGeom prst="rect">
            <a:avLst/>
          </a:prstGeom>
        </p:spPr>
      </p:pic>
    </p:spTree>
    <p:extLst>
      <p:ext uri="{BB962C8B-B14F-4D97-AF65-F5344CB8AC3E}">
        <p14:creationId xmlns:p14="http://schemas.microsoft.com/office/powerpoint/2010/main" val="32628746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9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9C34D-2C66-4E8B-B993-8B61D6309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8F8213-C325-42CA-B383-5BDFD9BA9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7F9E46-9E33-4164-88CC-00C2721F1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4F41-F934-44B6-8AF7-777EE95BCA4E}" type="datetimeFigureOut">
              <a:rPr lang="en-US" smtClean="0"/>
              <a:t>6/15/2022</a:t>
            </a:fld>
            <a:endParaRPr lang="en-US" dirty="0"/>
          </a:p>
        </p:txBody>
      </p:sp>
      <p:sp>
        <p:nvSpPr>
          <p:cNvPr id="5" name="Footer Placeholder 4">
            <a:extLst>
              <a:ext uri="{FF2B5EF4-FFF2-40B4-BE49-F238E27FC236}">
                <a16:creationId xmlns:a16="http://schemas.microsoft.com/office/drawing/2014/main" id="{99FAAB19-1E52-4919-9B2D-7075C49A2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28A1019-F0B0-4EE5-8B62-CE3A3EC65F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B0C51-5258-4AC0-8EE7-D6288C1C1196}" type="slidenum">
              <a:rPr lang="en-US" smtClean="0"/>
              <a:t>‹#›</a:t>
            </a:fld>
            <a:endParaRPr lang="en-US" dirty="0"/>
          </a:p>
        </p:txBody>
      </p:sp>
      <p:pic>
        <p:nvPicPr>
          <p:cNvPr id="7" name="Picture 6" descr="A picture containing refrigerator&#10;&#10;Description automatically generated">
            <a:extLst>
              <a:ext uri="{FF2B5EF4-FFF2-40B4-BE49-F238E27FC236}">
                <a16:creationId xmlns:a16="http://schemas.microsoft.com/office/drawing/2014/main" id="{A6C04B2A-A629-4A84-AAFA-8D82F5DA636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526" y="0"/>
            <a:ext cx="12192000" cy="6858000"/>
          </a:xfrm>
          <a:prstGeom prst="rect">
            <a:avLst/>
          </a:prstGeom>
        </p:spPr>
      </p:pic>
    </p:spTree>
    <p:extLst>
      <p:ext uri="{BB962C8B-B14F-4D97-AF65-F5344CB8AC3E}">
        <p14:creationId xmlns:p14="http://schemas.microsoft.com/office/powerpoint/2010/main" val="182695979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table, refrigerator&#10;&#10;Description automatically generated">
            <a:extLst>
              <a:ext uri="{FF2B5EF4-FFF2-40B4-BE49-F238E27FC236}">
                <a16:creationId xmlns:a16="http://schemas.microsoft.com/office/drawing/2014/main" id="{8A8799B1-4D63-47CC-A86B-F9D07273B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815" y="-8389"/>
            <a:ext cx="9155185" cy="6866389"/>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41EB6A36-5F55-46E0-AB91-4DCC5EDA9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60" y="1274077"/>
            <a:ext cx="2816463" cy="108481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6601CA4D-ED0E-4193-8204-B18274ADE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773" y="286326"/>
            <a:ext cx="4702731" cy="833951"/>
          </a:xfrm>
          <a:prstGeom prst="rect">
            <a:avLst/>
          </a:prstGeom>
        </p:spPr>
      </p:pic>
      <p:sp>
        <p:nvSpPr>
          <p:cNvPr id="2" name="TextBox 1">
            <a:extLst>
              <a:ext uri="{FF2B5EF4-FFF2-40B4-BE49-F238E27FC236}">
                <a16:creationId xmlns:a16="http://schemas.microsoft.com/office/drawing/2014/main" id="{4C548909-1F2B-4BE1-8727-D7407FC9DB72}"/>
              </a:ext>
            </a:extLst>
          </p:cNvPr>
          <p:cNvSpPr txBox="1"/>
          <p:nvPr/>
        </p:nvSpPr>
        <p:spPr>
          <a:xfrm>
            <a:off x="367160" y="5014536"/>
            <a:ext cx="73456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panose="020F0502020204030204"/>
                <a:ea typeface="+mn-ea"/>
                <a:cs typeface="+mn-cs"/>
              </a:rPr>
              <a:t>Guidelines for Case Study</a:t>
            </a:r>
          </a:p>
        </p:txBody>
      </p:sp>
    </p:spTree>
    <p:extLst>
      <p:ext uri="{BB962C8B-B14F-4D97-AF65-F5344CB8AC3E}">
        <p14:creationId xmlns:p14="http://schemas.microsoft.com/office/powerpoint/2010/main" val="189849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4DF4-B464-4AD0-B58A-2FC7E1F8AE00}"/>
              </a:ext>
            </a:extLst>
          </p:cNvPr>
          <p:cNvSpPr>
            <a:spLocks noGrp="1"/>
          </p:cNvSpPr>
          <p:nvPr>
            <p:ph type="title"/>
          </p:nvPr>
        </p:nvSpPr>
        <p:spPr/>
        <p:txBody>
          <a:bodyPr/>
          <a:lstStyle/>
          <a:p>
            <a:r>
              <a:rPr lang="en-IN" b="1" dirty="0">
                <a:latin typeface="Calibri Light (Headings)"/>
                <a:cs typeface="Times New Roman" panose="02020603050405020304" pitchFamily="18" charset="0"/>
              </a:rPr>
              <a:t>Objective of the Event</a:t>
            </a:r>
            <a:endParaRPr lang="en-IN" dirty="0">
              <a:latin typeface="Calibri Light (Headings)"/>
            </a:endParaRPr>
          </a:p>
        </p:txBody>
      </p:sp>
      <p:sp>
        <p:nvSpPr>
          <p:cNvPr id="3" name="Content Placeholder 2">
            <a:extLst>
              <a:ext uri="{FF2B5EF4-FFF2-40B4-BE49-F238E27FC236}">
                <a16:creationId xmlns:a16="http://schemas.microsoft.com/office/drawing/2014/main" id="{A4D1A9E0-97DC-4DE5-AC0C-A4FF697F9078}"/>
              </a:ext>
            </a:extLst>
          </p:cNvPr>
          <p:cNvSpPr>
            <a:spLocks noGrp="1"/>
          </p:cNvSpPr>
          <p:nvPr>
            <p:ph idx="1"/>
          </p:nvPr>
        </p:nvSpPr>
        <p:spPr>
          <a:xfrm>
            <a:off x="838199" y="1825625"/>
            <a:ext cx="10783957" cy="4351338"/>
          </a:xfrm>
        </p:spPr>
        <p:txBody>
          <a:bodyPr/>
          <a:lstStyle/>
          <a:p>
            <a:r>
              <a:rPr lang="en-IN" dirty="0">
                <a:latin typeface="Times New Roman" panose="02020603050405020304" pitchFamily="18" charset="0"/>
                <a:cs typeface="Times New Roman" panose="02020603050405020304" pitchFamily="18" charset="0"/>
              </a:rPr>
              <a:t>Integrate  and apply the various topics of the </a:t>
            </a:r>
            <a:r>
              <a:rPr lang="en-IN" b="1" i="1" dirty="0">
                <a:latin typeface="Times New Roman" panose="02020603050405020304" pitchFamily="18" charset="0"/>
                <a:cs typeface="Times New Roman" panose="02020603050405020304" pitchFamily="18" charset="0"/>
              </a:rPr>
              <a:t>Data Science </a:t>
            </a:r>
            <a:r>
              <a:rPr lang="en-IN" dirty="0">
                <a:latin typeface="Times New Roman" panose="02020603050405020304" pitchFamily="18" charset="0"/>
                <a:cs typeface="Times New Roman" panose="02020603050405020304" pitchFamily="18" charset="0"/>
              </a:rPr>
              <a:t>to address the given  problem statement along with dataset, design an approach to solution and provide the code and design for one sample solution.</a:t>
            </a:r>
          </a:p>
          <a:p>
            <a:endParaRPr lang="en-IN" dirty="0"/>
          </a:p>
        </p:txBody>
      </p:sp>
    </p:spTree>
    <p:extLst>
      <p:ext uri="{BB962C8B-B14F-4D97-AF65-F5344CB8AC3E}">
        <p14:creationId xmlns:p14="http://schemas.microsoft.com/office/powerpoint/2010/main" val="107841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5EE3-0517-4405-8EFA-1B0CF4067B62}"/>
              </a:ext>
            </a:extLst>
          </p:cNvPr>
          <p:cNvSpPr>
            <a:spLocks noGrp="1"/>
          </p:cNvSpPr>
          <p:nvPr>
            <p:ph type="title"/>
          </p:nvPr>
        </p:nvSpPr>
        <p:spPr/>
        <p:txBody>
          <a:bodyPr/>
          <a:lstStyle/>
          <a:p>
            <a:r>
              <a:rPr lang="en-IN" b="1" dirty="0"/>
              <a:t>Evaluation Criteria</a:t>
            </a:r>
          </a:p>
        </p:txBody>
      </p:sp>
      <p:graphicFrame>
        <p:nvGraphicFramePr>
          <p:cNvPr id="4" name="Content Placeholder 3">
            <a:extLst>
              <a:ext uri="{FF2B5EF4-FFF2-40B4-BE49-F238E27FC236}">
                <a16:creationId xmlns:a16="http://schemas.microsoft.com/office/drawing/2014/main" id="{BCE24FFF-CD52-4E5D-9654-2A4DA2BF5C14}"/>
              </a:ext>
            </a:extLst>
          </p:cNvPr>
          <p:cNvGraphicFramePr>
            <a:graphicFrameLocks noGrp="1"/>
          </p:cNvGraphicFramePr>
          <p:nvPr>
            <p:ph idx="1"/>
            <p:extLst>
              <p:ext uri="{D42A27DB-BD31-4B8C-83A1-F6EECF244321}">
                <p14:modId xmlns:p14="http://schemas.microsoft.com/office/powerpoint/2010/main" val="2773724311"/>
              </p:ext>
            </p:extLst>
          </p:nvPr>
        </p:nvGraphicFramePr>
        <p:xfrm>
          <a:off x="450575" y="1478653"/>
          <a:ext cx="10515600" cy="3872784"/>
        </p:xfrm>
        <a:graphic>
          <a:graphicData uri="http://schemas.openxmlformats.org/drawingml/2006/table">
            <a:tbl>
              <a:tblPr firstRow="1" firstCol="1" bandRow="1">
                <a:tableStyleId>{5C22544A-7EE6-4342-B048-85BDC9FD1C3A}</a:tableStyleId>
              </a:tblPr>
              <a:tblGrid>
                <a:gridCol w="8547652">
                  <a:extLst>
                    <a:ext uri="{9D8B030D-6E8A-4147-A177-3AD203B41FA5}">
                      <a16:colId xmlns:a16="http://schemas.microsoft.com/office/drawing/2014/main" val="906303891"/>
                    </a:ext>
                  </a:extLst>
                </a:gridCol>
                <a:gridCol w="1967948">
                  <a:extLst>
                    <a:ext uri="{9D8B030D-6E8A-4147-A177-3AD203B41FA5}">
                      <a16:colId xmlns:a16="http://schemas.microsoft.com/office/drawing/2014/main" val="1630197704"/>
                    </a:ext>
                  </a:extLst>
                </a:gridCol>
              </a:tblGrid>
              <a:tr h="337441">
                <a:tc>
                  <a:txBody>
                    <a:bodyPr/>
                    <a:lstStyle/>
                    <a:p>
                      <a:pPr algn="ctr">
                        <a:spcAft>
                          <a:spcPts val="0"/>
                        </a:spcAft>
                      </a:pPr>
                      <a:r>
                        <a:rPr lang="en-US" sz="2400" b="1" dirty="0">
                          <a:effectLst/>
                        </a:rPr>
                        <a:t>Task</a:t>
                      </a:r>
                      <a:endParaRPr lang="en-IN" sz="2400" b="1"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US" sz="2400" b="1" dirty="0">
                          <a:effectLst/>
                        </a:rPr>
                        <a:t>Marks</a:t>
                      </a:r>
                      <a:endParaRPr lang="en-IN" sz="2400" b="1"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997719819"/>
                  </a:ext>
                </a:extLst>
              </a:tr>
              <a:tr h="683880">
                <a:tc>
                  <a:txBody>
                    <a:bodyPr/>
                    <a:lstStyle/>
                    <a:p>
                      <a:pPr>
                        <a:spcAft>
                          <a:spcPts val="0"/>
                        </a:spcAft>
                      </a:pPr>
                      <a:r>
                        <a:rPr lang="en-IN" sz="2400" b="0" dirty="0">
                          <a:effectLst/>
                          <a:latin typeface="Times New Roman" panose="02020603050405020304" pitchFamily="18" charset="0"/>
                          <a:ea typeface="Calibri" panose="020F0502020204030204" pitchFamily="34" charset="0"/>
                        </a:rPr>
                        <a:t>Data Manipulation and Answering the queries </a:t>
                      </a:r>
                    </a:p>
                  </a:txBody>
                  <a:tcPr marL="68580" marR="68580" marT="0" marB="0" anchor="ctr"/>
                </a:tc>
                <a:tc>
                  <a:txBody>
                    <a:bodyPr/>
                    <a:lstStyle/>
                    <a:p>
                      <a:pPr algn="ctr">
                        <a:spcAft>
                          <a:spcPts val="0"/>
                        </a:spcAft>
                      </a:pPr>
                      <a:r>
                        <a:rPr lang="en-IN" sz="2400" b="0" dirty="0">
                          <a:effectLst/>
                        </a:rPr>
                        <a:t>20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90984821"/>
                  </a:ext>
                </a:extLst>
              </a:tr>
              <a:tr h="448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effectLst/>
                        </a:rPr>
                        <a:t>Data Visualization and storytelling about data </a:t>
                      </a:r>
                      <a:endParaRPr lang="en-IN" sz="2400" b="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IN" sz="2400" b="0" dirty="0">
                          <a:effectLst/>
                        </a:rPr>
                        <a:t>20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2216451824"/>
                  </a:ext>
                </a:extLst>
              </a:tr>
              <a:tr h="526707">
                <a:tc>
                  <a:txBody>
                    <a:bodyPr/>
                    <a:lstStyle/>
                    <a:p>
                      <a:pPr>
                        <a:spcAft>
                          <a:spcPts val="0"/>
                        </a:spcAft>
                      </a:pPr>
                      <a:r>
                        <a:rPr lang="en-US" sz="2400" b="0" dirty="0">
                          <a:effectLst/>
                        </a:rPr>
                        <a:t>Data Preprocessing/Feature </a:t>
                      </a:r>
                      <a:r>
                        <a:rPr lang="en-US" sz="2400" b="0" kern="1200" dirty="0">
                          <a:solidFill>
                            <a:schemeClr val="lt1"/>
                          </a:solidFill>
                          <a:effectLst/>
                          <a:latin typeface="+mn-lt"/>
                          <a:ea typeface="+mn-ea"/>
                          <a:cs typeface="+mn-cs"/>
                        </a:rPr>
                        <a:t>Engineering</a:t>
                      </a:r>
                      <a:r>
                        <a:rPr lang="en-US" sz="2400" b="0" dirty="0">
                          <a:effectLst/>
                        </a:rPr>
                        <a:t>/Data preparation </a:t>
                      </a:r>
                      <a:endParaRPr lang="en-IN" sz="2400" b="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IN" sz="2400" b="0" dirty="0">
                          <a:effectLst/>
                        </a:rPr>
                        <a:t>10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793557125"/>
                  </a:ext>
                </a:extLst>
              </a:tr>
              <a:tr h="683670">
                <a:tc>
                  <a:txBody>
                    <a:bodyPr/>
                    <a:lstStyle/>
                    <a:p>
                      <a:pPr>
                        <a:spcAft>
                          <a:spcPts val="0"/>
                        </a:spcAft>
                      </a:pPr>
                      <a:r>
                        <a:rPr lang="en-US" sz="2400" b="0" kern="1200" dirty="0">
                          <a:solidFill>
                            <a:schemeClr val="lt1"/>
                          </a:solidFill>
                          <a:effectLst/>
                          <a:latin typeface="+mn-lt"/>
                          <a:ea typeface="+mn-ea"/>
                          <a:cs typeface="+mn-cs"/>
                        </a:rPr>
                        <a:t>Model building, Prediction, Performance Analysis on training and testing sets, Comparison of different models</a:t>
                      </a:r>
                      <a:endParaRPr lang="en-IN" sz="2400" b="0" kern="1200" dirty="0">
                        <a:solidFill>
                          <a:schemeClr val="lt1"/>
                        </a:solidFill>
                        <a:effectLst/>
                        <a:latin typeface="+mn-lt"/>
                        <a:ea typeface="+mn-ea"/>
                        <a:cs typeface="+mn-cs"/>
                      </a:endParaRPr>
                    </a:p>
                  </a:txBody>
                  <a:tcPr marL="68580" marR="68580" marT="9525" marB="0" anchor="ctr"/>
                </a:tc>
                <a:tc>
                  <a:txBody>
                    <a:bodyPr/>
                    <a:lstStyle/>
                    <a:p>
                      <a:pPr algn="ctr">
                        <a:spcAft>
                          <a:spcPts val="0"/>
                        </a:spcAft>
                      </a:pPr>
                      <a:r>
                        <a:rPr lang="en-IN" sz="2400" b="0" kern="1200" dirty="0">
                          <a:solidFill>
                            <a:schemeClr val="dk1"/>
                          </a:solidFill>
                          <a:effectLst/>
                          <a:latin typeface="+mn-lt"/>
                          <a:ea typeface="+mn-ea"/>
                          <a:cs typeface="+mn-cs"/>
                        </a:rPr>
                        <a:t>30</a:t>
                      </a:r>
                    </a:p>
                  </a:txBody>
                  <a:tcPr marL="68580" marR="68580" marT="9525" marB="0" anchor="b"/>
                </a:tc>
                <a:extLst>
                  <a:ext uri="{0D108BD9-81ED-4DB2-BD59-A6C34878D82A}">
                    <a16:rowId xmlns:a16="http://schemas.microsoft.com/office/drawing/2014/main" val="2800072055"/>
                  </a:ext>
                </a:extLst>
              </a:tr>
              <a:tr h="683670">
                <a:tc>
                  <a:txBody>
                    <a:bodyPr/>
                    <a:lstStyle/>
                    <a:p>
                      <a:pPr>
                        <a:spcAft>
                          <a:spcPts val="0"/>
                        </a:spcAft>
                      </a:pPr>
                      <a:r>
                        <a:rPr lang="en-IN" sz="2400" b="0" kern="1200" dirty="0">
                          <a:solidFill>
                            <a:schemeClr val="lt1"/>
                          </a:solidFill>
                          <a:effectLst/>
                          <a:latin typeface="+mn-lt"/>
                          <a:ea typeface="+mn-ea"/>
                          <a:cs typeface="+mn-cs"/>
                        </a:rPr>
                        <a:t>Presentation of the results, insights and inferences from the results, suggestion for improvement, conclusion</a:t>
                      </a:r>
                    </a:p>
                  </a:txBody>
                  <a:tcPr marL="68580" marR="68580" marT="9525" marB="0" anchor="b"/>
                </a:tc>
                <a:tc>
                  <a:txBody>
                    <a:bodyPr/>
                    <a:lstStyle/>
                    <a:p>
                      <a:pPr algn="ctr">
                        <a:spcAft>
                          <a:spcPts val="0"/>
                        </a:spcAft>
                      </a:pPr>
                      <a:r>
                        <a:rPr lang="en-IN" sz="2400" b="0" kern="1200" dirty="0">
                          <a:solidFill>
                            <a:schemeClr val="dk1"/>
                          </a:solidFill>
                          <a:effectLst/>
                          <a:latin typeface="+mn-lt"/>
                          <a:ea typeface="+mn-ea"/>
                          <a:cs typeface="+mn-cs"/>
                        </a:rPr>
                        <a:t>20</a:t>
                      </a:r>
                    </a:p>
                  </a:txBody>
                  <a:tcPr marL="68580" marR="68580" marT="9525" marB="0" anchor="b"/>
                </a:tc>
                <a:extLst>
                  <a:ext uri="{0D108BD9-81ED-4DB2-BD59-A6C34878D82A}">
                    <a16:rowId xmlns:a16="http://schemas.microsoft.com/office/drawing/2014/main" val="3210425572"/>
                  </a:ext>
                </a:extLst>
              </a:tr>
              <a:tr h="351914">
                <a:tc>
                  <a:txBody>
                    <a:bodyPr/>
                    <a:lstStyle/>
                    <a:p>
                      <a:pPr algn="r">
                        <a:spcAft>
                          <a:spcPts val="0"/>
                        </a:spcAft>
                      </a:pPr>
                      <a:r>
                        <a:rPr lang="en-IN" sz="2400" b="0" dirty="0">
                          <a:effectLst/>
                        </a:rPr>
                        <a:t> Total</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algn="ctr">
                        <a:spcAft>
                          <a:spcPts val="0"/>
                        </a:spcAft>
                      </a:pPr>
                      <a:r>
                        <a:rPr lang="en-IN" sz="2400" b="0" dirty="0">
                          <a:effectLst/>
                        </a:rPr>
                        <a:t>100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466631566"/>
                  </a:ext>
                </a:extLst>
              </a:tr>
            </a:tbl>
          </a:graphicData>
        </a:graphic>
      </p:graphicFrame>
    </p:spTree>
    <p:extLst>
      <p:ext uri="{BB962C8B-B14F-4D97-AF65-F5344CB8AC3E}">
        <p14:creationId xmlns:p14="http://schemas.microsoft.com/office/powerpoint/2010/main" val="8072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63EB-EA7C-4B6C-9D07-F9381480B86C}"/>
              </a:ext>
            </a:extLst>
          </p:cNvPr>
          <p:cNvSpPr>
            <a:spLocks noGrp="1"/>
          </p:cNvSpPr>
          <p:nvPr>
            <p:ph type="title"/>
          </p:nvPr>
        </p:nvSpPr>
        <p:spPr>
          <a:xfrm>
            <a:off x="732182" y="100082"/>
            <a:ext cx="10515600" cy="840823"/>
          </a:xfrm>
        </p:spPr>
        <p:txBody>
          <a:bodyPr/>
          <a:lstStyle/>
          <a:p>
            <a:r>
              <a:rPr lang="en-IN" b="1" dirty="0"/>
              <a:t>General Tasks</a:t>
            </a:r>
          </a:p>
        </p:txBody>
      </p:sp>
      <p:sp>
        <p:nvSpPr>
          <p:cNvPr id="3" name="Content Placeholder 2">
            <a:extLst>
              <a:ext uri="{FF2B5EF4-FFF2-40B4-BE49-F238E27FC236}">
                <a16:creationId xmlns:a16="http://schemas.microsoft.com/office/drawing/2014/main" id="{531E3E4F-CFF0-4695-9EAB-B11FCF95C522}"/>
              </a:ext>
            </a:extLst>
          </p:cNvPr>
          <p:cNvSpPr>
            <a:spLocks noGrp="1"/>
          </p:cNvSpPr>
          <p:nvPr>
            <p:ph idx="1"/>
          </p:nvPr>
        </p:nvSpPr>
        <p:spPr>
          <a:xfrm>
            <a:off x="732182" y="1060174"/>
            <a:ext cx="10621618" cy="5116789"/>
          </a:xfrm>
        </p:spPr>
        <p:txBody>
          <a:bodyPr>
            <a:normAutofit/>
          </a:bodyPr>
          <a:lstStyle/>
          <a:p>
            <a:r>
              <a:rPr lang="en-IN" dirty="0"/>
              <a:t>Understand the  data and the problem statement</a:t>
            </a:r>
          </a:p>
          <a:p>
            <a:r>
              <a:rPr lang="en-IN" dirty="0"/>
              <a:t>Understand the features of the dataset</a:t>
            </a:r>
          </a:p>
          <a:p>
            <a:r>
              <a:rPr lang="en-IN" dirty="0"/>
              <a:t>Data Analysis and Visualization:</a:t>
            </a:r>
          </a:p>
          <a:p>
            <a:pPr lvl="1"/>
            <a:r>
              <a:rPr lang="en-IN" dirty="0"/>
              <a:t>Understanding and visualizing hidden patterns in the data</a:t>
            </a:r>
          </a:p>
          <a:p>
            <a:pPr lvl="1"/>
            <a:r>
              <a:rPr lang="en-IN" dirty="0"/>
              <a:t>Univariate and Bivariate Analysis of the data using appropriate plots</a:t>
            </a:r>
          </a:p>
          <a:p>
            <a:pPr lvl="1"/>
            <a:r>
              <a:rPr lang="en-IN" dirty="0"/>
              <a:t>Understanding dependencies among the attributes</a:t>
            </a:r>
          </a:p>
          <a:p>
            <a:pPr lvl="1"/>
            <a:r>
              <a:rPr lang="en-IN" dirty="0"/>
              <a:t>Story telling/Inferences on various plots</a:t>
            </a:r>
          </a:p>
          <a:p>
            <a:pPr marL="457200" lvl="1" indent="0">
              <a:buNone/>
            </a:pPr>
            <a:endParaRPr lang="en-IN" dirty="0"/>
          </a:p>
          <a:p>
            <a:pPr marL="457200" lvl="1" indent="0">
              <a:buNone/>
            </a:pPr>
            <a:r>
              <a:rPr lang="en-IN" dirty="0"/>
              <a:t>(</a:t>
            </a:r>
            <a:r>
              <a:rPr lang="en-IN" b="1" dirty="0"/>
              <a:t>NOTE: </a:t>
            </a:r>
            <a:r>
              <a:rPr lang="en-IN" dirty="0"/>
              <a:t>You must come up with possible questions on the data, and answer to those using appropriate pandas functionalities like merge, pivot, </a:t>
            </a:r>
            <a:r>
              <a:rPr lang="en-IN" dirty="0" err="1"/>
              <a:t>groupby</a:t>
            </a:r>
            <a:r>
              <a:rPr lang="en-IN" dirty="0"/>
              <a:t> etc, and also various plots like histogram, bar plot, scatter plot, </a:t>
            </a:r>
            <a:r>
              <a:rPr lang="en-IN" dirty="0" err="1"/>
              <a:t>kde</a:t>
            </a:r>
            <a:r>
              <a:rPr lang="en-IN" dirty="0"/>
              <a:t> etc.)</a:t>
            </a:r>
          </a:p>
        </p:txBody>
      </p:sp>
    </p:spTree>
    <p:extLst>
      <p:ext uri="{BB962C8B-B14F-4D97-AF65-F5344CB8AC3E}">
        <p14:creationId xmlns:p14="http://schemas.microsoft.com/office/powerpoint/2010/main" val="243303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DA7D-D037-4A3F-95BE-2E0E804D9F44}"/>
              </a:ext>
            </a:extLst>
          </p:cNvPr>
          <p:cNvSpPr>
            <a:spLocks noGrp="1"/>
          </p:cNvSpPr>
          <p:nvPr>
            <p:ph type="title"/>
          </p:nvPr>
        </p:nvSpPr>
        <p:spPr>
          <a:xfrm>
            <a:off x="838200" y="119270"/>
            <a:ext cx="10515600" cy="874644"/>
          </a:xfrm>
        </p:spPr>
        <p:txBody>
          <a:bodyPr>
            <a:normAutofit/>
          </a:bodyPr>
          <a:lstStyle/>
          <a:p>
            <a:r>
              <a:rPr lang="en-IN" b="1" dirty="0"/>
              <a:t>General Tasks </a:t>
            </a:r>
            <a:r>
              <a:rPr lang="en-IN" sz="3200" b="1" dirty="0"/>
              <a:t>(…</a:t>
            </a:r>
            <a:r>
              <a:rPr lang="en-IN" sz="3200" b="1" dirty="0" err="1"/>
              <a:t>contd</a:t>
            </a:r>
            <a:r>
              <a:rPr lang="en-IN" sz="3200" b="1" dirty="0"/>
              <a:t>)</a:t>
            </a:r>
            <a:endParaRPr lang="en-IN" sz="3200" dirty="0"/>
          </a:p>
        </p:txBody>
      </p:sp>
      <p:sp>
        <p:nvSpPr>
          <p:cNvPr id="3" name="Content Placeholder 2">
            <a:extLst>
              <a:ext uri="{FF2B5EF4-FFF2-40B4-BE49-F238E27FC236}">
                <a16:creationId xmlns:a16="http://schemas.microsoft.com/office/drawing/2014/main" id="{634AFB30-ABB3-49F4-BD38-ADDAEB8B88F9}"/>
              </a:ext>
            </a:extLst>
          </p:cNvPr>
          <p:cNvSpPr>
            <a:spLocks noGrp="1"/>
          </p:cNvSpPr>
          <p:nvPr>
            <p:ph idx="1"/>
          </p:nvPr>
        </p:nvSpPr>
        <p:spPr>
          <a:xfrm>
            <a:off x="397565" y="771938"/>
            <a:ext cx="11396870" cy="5893021"/>
          </a:xfrm>
        </p:spPr>
        <p:txBody>
          <a:bodyPr>
            <a:normAutofit fontScale="92500" lnSpcReduction="10000"/>
          </a:bodyPr>
          <a:lstStyle/>
          <a:p>
            <a:r>
              <a:rPr lang="en-IN" dirty="0"/>
              <a:t>Data Preparation:</a:t>
            </a:r>
          </a:p>
          <a:p>
            <a:pPr lvl="1"/>
            <a:r>
              <a:rPr lang="en-IN" dirty="0"/>
              <a:t>Missing value treatment</a:t>
            </a:r>
          </a:p>
          <a:p>
            <a:pPr lvl="1"/>
            <a:r>
              <a:rPr lang="en-IN" dirty="0"/>
              <a:t>Outlier Analysis</a:t>
            </a:r>
          </a:p>
          <a:p>
            <a:pPr lvl="1"/>
            <a:r>
              <a:rPr lang="en-IN" dirty="0"/>
              <a:t>Data Transformation</a:t>
            </a:r>
          </a:p>
          <a:p>
            <a:pPr lvl="1"/>
            <a:r>
              <a:rPr lang="en-IN" dirty="0"/>
              <a:t>Data Normalization</a:t>
            </a:r>
          </a:p>
          <a:p>
            <a:pPr lvl="1"/>
            <a:endParaRPr lang="en-IN" dirty="0"/>
          </a:p>
          <a:p>
            <a:r>
              <a:rPr lang="en-IN" dirty="0"/>
              <a:t>Model Building</a:t>
            </a:r>
          </a:p>
          <a:p>
            <a:pPr lvl="1"/>
            <a:r>
              <a:rPr lang="en-IN" dirty="0"/>
              <a:t>Build appropriate model/s for predictive analysis</a:t>
            </a:r>
          </a:p>
          <a:p>
            <a:pPr lvl="1"/>
            <a:r>
              <a:rPr lang="en-IN" dirty="0"/>
              <a:t>Performance evaluation of the model </a:t>
            </a:r>
          </a:p>
          <a:p>
            <a:pPr lvl="1"/>
            <a:r>
              <a:rPr lang="en-IN" dirty="0"/>
              <a:t>Improving the model by using appropriate methods</a:t>
            </a:r>
          </a:p>
          <a:p>
            <a:pPr lvl="1"/>
            <a:r>
              <a:rPr lang="en-IN" dirty="0"/>
              <a:t>For classification problems, you must consider class-imbalanced situation, k-fold and stratified k-fold validation, SMOTE etc.</a:t>
            </a:r>
          </a:p>
          <a:p>
            <a:pPr lvl="1"/>
            <a:r>
              <a:rPr lang="en-IN" dirty="0"/>
              <a:t>Inferences/insights to be drawn after the analysis</a:t>
            </a:r>
          </a:p>
          <a:p>
            <a:pPr lvl="1"/>
            <a:endParaRPr lang="en-IN" dirty="0"/>
          </a:p>
          <a:p>
            <a:r>
              <a:rPr lang="en-IN" dirty="0"/>
              <a:t>Conclusion</a:t>
            </a:r>
          </a:p>
          <a:p>
            <a:pPr lvl="1"/>
            <a:r>
              <a:rPr lang="en-IN" dirty="0"/>
              <a:t>Publish the eventual  data analysis, insight  and  solution design</a:t>
            </a:r>
          </a:p>
          <a:p>
            <a:pPr marL="457200" lvl="1" indent="0">
              <a:buNone/>
            </a:pPr>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347940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BBEF-025E-417C-B5B2-A53894953597}"/>
              </a:ext>
            </a:extLst>
          </p:cNvPr>
          <p:cNvSpPr>
            <a:spLocks noGrp="1"/>
          </p:cNvSpPr>
          <p:nvPr>
            <p:ph type="title"/>
          </p:nvPr>
        </p:nvSpPr>
        <p:spPr>
          <a:xfrm>
            <a:off x="662609" y="18256"/>
            <a:ext cx="10515600" cy="816632"/>
          </a:xfrm>
        </p:spPr>
        <p:txBody>
          <a:bodyPr/>
          <a:lstStyle/>
          <a:p>
            <a:r>
              <a:rPr lang="en-IN" b="1" dirty="0"/>
              <a:t>Submission</a:t>
            </a:r>
          </a:p>
        </p:txBody>
      </p:sp>
      <p:sp>
        <p:nvSpPr>
          <p:cNvPr id="3" name="Content Placeholder 2">
            <a:extLst>
              <a:ext uri="{FF2B5EF4-FFF2-40B4-BE49-F238E27FC236}">
                <a16:creationId xmlns:a16="http://schemas.microsoft.com/office/drawing/2014/main" id="{16DFCB32-9BE4-4D3C-92EA-F584E81A3B95}"/>
              </a:ext>
            </a:extLst>
          </p:cNvPr>
          <p:cNvSpPr>
            <a:spLocks noGrp="1"/>
          </p:cNvSpPr>
          <p:nvPr>
            <p:ph idx="1"/>
          </p:nvPr>
        </p:nvSpPr>
        <p:spPr>
          <a:xfrm>
            <a:off x="424071" y="834888"/>
            <a:ext cx="11423372" cy="5342075"/>
          </a:xfrm>
        </p:spPr>
        <p:txBody>
          <a:bodyPr>
            <a:normAutofit lnSpcReduction="10000"/>
          </a:bodyPr>
          <a:lstStyle/>
          <a:p>
            <a:r>
              <a:rPr lang="en-IN" dirty="0"/>
              <a:t>The code file should contain the Name of all the Participants and also the batch name at the top (in </a:t>
            </a:r>
            <a:r>
              <a:rPr lang="en-IN" dirty="0" err="1"/>
              <a:t>Jupyter</a:t>
            </a:r>
            <a:r>
              <a:rPr lang="en-IN" dirty="0"/>
              <a:t> Notebook).</a:t>
            </a:r>
          </a:p>
          <a:p>
            <a:endParaRPr lang="en-IN" dirty="0"/>
          </a:p>
          <a:p>
            <a:r>
              <a:rPr lang="en-IN" dirty="0"/>
              <a:t>All comments/inferences/insights/reasons for doing a particular tasks etc should be written as a ‘markdown text’, but </a:t>
            </a:r>
            <a:r>
              <a:rPr lang="en-IN" b="1" dirty="0"/>
              <a:t>NOT</a:t>
            </a:r>
            <a:r>
              <a:rPr lang="en-IN" dirty="0"/>
              <a:t> using a comment lines with # or ***.</a:t>
            </a:r>
          </a:p>
          <a:p>
            <a:endParaRPr lang="en-IN" dirty="0"/>
          </a:p>
          <a:p>
            <a:r>
              <a:rPr lang="en-IN" dirty="0"/>
              <a:t>Submit the code file as HTML file format (you have an option in </a:t>
            </a:r>
            <a:r>
              <a:rPr lang="en-IN" dirty="0" err="1"/>
              <a:t>Jupyter</a:t>
            </a:r>
            <a:r>
              <a:rPr lang="en-IN" dirty="0"/>
              <a:t> Notebook to save the file as HTML).</a:t>
            </a:r>
          </a:p>
          <a:p>
            <a:endParaRPr lang="en-IN" dirty="0"/>
          </a:p>
          <a:p>
            <a:r>
              <a:rPr lang="en-IN" dirty="0"/>
              <a:t>Name of the file must be in the form of:</a:t>
            </a:r>
          </a:p>
          <a:p>
            <a:pPr marL="0" indent="0">
              <a:buNone/>
            </a:pPr>
            <a:r>
              <a:rPr lang="en-IN" dirty="0"/>
              <a:t>		</a:t>
            </a:r>
            <a:r>
              <a:rPr lang="en-IN" i="1" dirty="0"/>
              <a:t>BatchName.html</a:t>
            </a:r>
          </a:p>
          <a:p>
            <a:endParaRPr lang="en-IN" dirty="0"/>
          </a:p>
        </p:txBody>
      </p:sp>
    </p:spTree>
    <p:extLst>
      <p:ext uri="{BB962C8B-B14F-4D97-AF65-F5344CB8AC3E}">
        <p14:creationId xmlns:p14="http://schemas.microsoft.com/office/powerpoint/2010/main" val="362263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3081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08001"/>
            <a:ext cx="6032743" cy="6350000"/>
          </a:xfrm>
          <a:prstGeom prst="rect">
            <a:avLst/>
          </a:prstGeom>
        </p:spPr>
      </p:pic>
      <p:sp>
        <p:nvSpPr>
          <p:cNvPr id="21" name="Rectangle 20"/>
          <p:cNvSpPr/>
          <p:nvPr/>
        </p:nvSpPr>
        <p:spPr>
          <a:xfrm>
            <a:off x="395164" y="4460453"/>
            <a:ext cx="651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Thank You!</a:t>
            </a:r>
          </a:p>
        </p:txBody>
      </p:sp>
    </p:spTree>
    <p:extLst>
      <p:ext uri="{BB962C8B-B14F-4D97-AF65-F5344CB8AC3E}">
        <p14:creationId xmlns:p14="http://schemas.microsoft.com/office/powerpoint/2010/main" val="8844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MAIT PPT Template_V1_1</Template>
  <TotalTime>22301</TotalTime>
  <Words>384</Words>
  <Application>Microsoft Office PowerPoint</Application>
  <PresentationFormat>Widescreen</PresentationFormat>
  <Paragraphs>56</Paragraphs>
  <Slides>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Calibri Light</vt:lpstr>
      <vt:lpstr>Calibri Light (Headings)</vt:lpstr>
      <vt:lpstr>Helvetica LT Std Cond</vt:lpstr>
      <vt:lpstr>Times New Roman</vt:lpstr>
      <vt:lpstr>Webdings</vt:lpstr>
      <vt:lpstr>2_Office Theme</vt:lpstr>
      <vt:lpstr>Office Theme</vt:lpstr>
      <vt:lpstr>PowerPoint Presentation</vt:lpstr>
      <vt:lpstr>Objective of the Event</vt:lpstr>
      <vt:lpstr>Evaluation Criteria</vt:lpstr>
      <vt:lpstr>General Tasks</vt:lpstr>
      <vt:lpstr>General Tasks (…contd)</vt:lpstr>
      <vt:lpstr>Submission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Sarbananda Behera [MaGE]</dc:creator>
  <cp:lastModifiedBy>Kanchan Raichandani</cp:lastModifiedBy>
  <cp:revision>261</cp:revision>
  <dcterms:created xsi:type="dcterms:W3CDTF">2016-02-19T05:00:56Z</dcterms:created>
  <dcterms:modified xsi:type="dcterms:W3CDTF">2022-06-15T08:53:57Z</dcterms:modified>
</cp:coreProperties>
</file>